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22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3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</p:sldIdLst>
  <p:sldSz cy="5143500" cx="9144000"/>
  <p:notesSz cx="6858000" cy="9144000"/>
  <p:embeddedFontLst>
    <p:embeddedFont>
      <p:font typeface="Raleway"/>
      <p:regular r:id="rId29"/>
      <p:bold r:id="rId30"/>
      <p:italic r:id="rId31"/>
      <p:boldItalic r:id="rId32"/>
    </p:embeddedFont>
    <p:embeddedFont>
      <p:font typeface="Lato"/>
      <p:regular r:id="rId33"/>
      <p:bold r:id="rId34"/>
      <p:italic r:id="rId35"/>
      <p:boldItalic r:id="rId36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aleway-regular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Raleway-italic.fntdata"/><Relationship Id="rId30" Type="http://schemas.openxmlformats.org/officeDocument/2006/relationships/font" Target="fonts/Raleway-bold.fntdata"/><Relationship Id="rId11" Type="http://schemas.openxmlformats.org/officeDocument/2006/relationships/slide" Target="slides/slide6.xml"/><Relationship Id="rId33" Type="http://schemas.openxmlformats.org/officeDocument/2006/relationships/font" Target="fonts/Lato-regular.fntdata"/><Relationship Id="rId10" Type="http://schemas.openxmlformats.org/officeDocument/2006/relationships/slide" Target="slides/slide5.xml"/><Relationship Id="rId32" Type="http://schemas.openxmlformats.org/officeDocument/2006/relationships/font" Target="fonts/Raleway-boldItalic.fntdata"/><Relationship Id="rId13" Type="http://schemas.openxmlformats.org/officeDocument/2006/relationships/slide" Target="slides/slide8.xml"/><Relationship Id="rId35" Type="http://schemas.openxmlformats.org/officeDocument/2006/relationships/font" Target="fonts/Lato-italic.fntdata"/><Relationship Id="rId12" Type="http://schemas.openxmlformats.org/officeDocument/2006/relationships/slide" Target="slides/slide7.xml"/><Relationship Id="rId34" Type="http://schemas.openxmlformats.org/officeDocument/2006/relationships/font" Target="fonts/Lato-bold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36" Type="http://schemas.openxmlformats.org/officeDocument/2006/relationships/font" Target="fonts/Lato-boldItalic.fntdata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jpg>
</file>

<file path=ppt/media/image10.png>
</file>

<file path=ppt/media/image11.gif>
</file>

<file path=ppt/media/image2.gif>
</file>

<file path=ppt/media/image3.jpg>
</file>

<file path=ppt/media/image4.jpg>
</file>

<file path=ppt/media/image5.jpg>
</file>

<file path=ppt/media/image6.jp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g6d8618295c_0_11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9" name="Google Shape;139;g6d8618295c_0_11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6d8618295c_0_12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6d8618295c_0_12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8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g6d8618295c_0_1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0" name="Google Shape;150;g6d8618295c_0_1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2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g6d8618295c_0_1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4" name="Google Shape;164;g6d8618295c_0_1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9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d8618295c_0_14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d8618295c_0_14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6" name="Shape 1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Google Shape;177;g6d8618295c_0_15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8" name="Google Shape;178;g6d8618295c_0_15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6d8618295c_0_1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5" name="Google Shape;185;g6d8618295c_0_1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0" name="Shape 1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1" name="Google Shape;191;g6d8618295c_0_1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2" name="Google Shape;192;g6d8618295c_0_1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96" name="Shape 1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7" name="Google Shape;197;g6d8618295c_0_1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8" name="Google Shape;198;g6d8618295c_0_1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7c64072fa3_5_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7c64072fa3_5_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7c64072fa3_5_5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0" name="Google Shape;90;g7c64072fa3_5_5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1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g7c64072fa3_5_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3" name="Google Shape;213;g7c64072fa3_5_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0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7c64072fa3_5_11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7c64072fa3_5_11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29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g7c64072fa3_5_3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1" name="Google Shape;231;g7c64072fa3_5_3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235" name="Shape 2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Google Shape;236;g7c64072fa3_5_4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7" name="Google Shape;237;g7c64072fa3_5_4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6d8618295c_0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6" name="Google Shape;96;g6d8618295c_0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6d8618295c_0_8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6d8618295c_0_8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6d8618295c_0_8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6d8618295c_0_8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3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g6d8618295c_0_9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5" name="Google Shape;115;g6d8618295c_0_9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6d8618295c_0_10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1" name="Google Shape;121;g6d8618295c_0_10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6d8618295c_0_10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7" name="Google Shape;127;g6d8618295c_0_10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6d8618295c_0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3" name="Google Shape;133;g6d8618295c_0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bg>
      <p:bgPr>
        <a:solidFill>
          <a:schemeClr val="lt2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11" name="Google Shape;11;p2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2" name="Google Shape;12;p2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14" name="Google Shape;14;p2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200"/>
              <a:buNone/>
              <a:defRPr sz="42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15" name="Google Shape;15;p2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16" name="Google Shape;16;p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bg>
      <p:bgPr>
        <a:solidFill>
          <a:schemeClr val="dk1"/>
        </a:solidFill>
      </p:bgPr>
    </p:bg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4" name="Google Shape;74;p11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75" name="Google Shape;75;p11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76" name="Google Shape;76;p11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77" name="Google Shape;77;p11"/>
          <p:cNvSpPr txBox="1"/>
          <p:nvPr>
            <p:ph hasCustomPrompt="1" type="title"/>
          </p:nvPr>
        </p:nvSpPr>
        <p:spPr>
          <a:xfrm>
            <a:off x="729450" y="733950"/>
            <a:ext cx="7688400" cy="124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8000"/>
              <a:buNone/>
              <a:defRPr sz="8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78" name="Google Shape;78;p11"/>
          <p:cNvSpPr txBox="1"/>
          <p:nvPr>
            <p:ph idx="1" type="body"/>
          </p:nvPr>
        </p:nvSpPr>
        <p:spPr>
          <a:xfrm>
            <a:off x="729450" y="2272888"/>
            <a:ext cx="7688400" cy="1580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Char char="●"/>
              <a:defRPr>
                <a:solidFill>
                  <a:schemeClr val="lt1"/>
                </a:solidFill>
              </a:defRPr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●"/>
              <a:defRPr>
                <a:solidFill>
                  <a:schemeClr val="lt1"/>
                </a:solidFill>
              </a:defRPr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Clr>
                <a:schemeClr val="lt1"/>
              </a:buClr>
              <a:buSzPts val="1100"/>
              <a:buChar char="○"/>
              <a:defRPr>
                <a:solidFill>
                  <a:schemeClr val="lt1"/>
                </a:solidFill>
              </a:defRPr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Clr>
                <a:schemeClr val="lt1"/>
              </a:buClr>
              <a:buSzPts val="1100"/>
              <a:buChar char="■"/>
              <a:defRPr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79" name="Google Shape;79;p1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2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bg>
      <p:bgPr>
        <a:solidFill>
          <a:schemeClr val="dk1"/>
        </a:solidFill>
      </p:bgPr>
    </p:bg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Google Shape;18;p3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19" name="Google Shape;19;p3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0" name="Google Shape;20;p3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1" name="Google Shape;21;p3"/>
          <p:cNvSpPr txBox="1"/>
          <p:nvPr>
            <p:ph type="title"/>
          </p:nvPr>
        </p:nvSpPr>
        <p:spPr>
          <a:xfrm>
            <a:off x="729450" y="1322450"/>
            <a:ext cx="7688400" cy="1518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22" name="Google Shape;22;p3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23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4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25" name="Google Shape;25;p4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26" name="Google Shape;26;p4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27" name="Google Shape;27;p4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28" name="Google Shape;28;p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29" name="Google Shape;29;p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0" name="Google Shape;30;p4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34" name="Google Shape;34;p5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35" name="Google Shape;35;p5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36" name="Google Shape;36;p5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37" name="Google Shape;37;p5"/>
          <p:cNvSpPr txBox="1"/>
          <p:nvPr>
            <p:ph idx="1" type="body"/>
          </p:nvPr>
        </p:nvSpPr>
        <p:spPr>
          <a:xfrm>
            <a:off x="729325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8" name="Google Shape;38;p5"/>
          <p:cNvSpPr txBox="1"/>
          <p:nvPr>
            <p:ph idx="2" type="body"/>
          </p:nvPr>
        </p:nvSpPr>
        <p:spPr>
          <a:xfrm>
            <a:off x="4643604" y="2078875"/>
            <a:ext cx="37743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39" name="Google Shape;39;p5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2" name="Google Shape;42;p6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43" name="Google Shape;43;p6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44" name="Google Shape;44;p6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45" name="Google Shape;45;p6"/>
          <p:cNvSpPr txBox="1"/>
          <p:nvPr>
            <p:ph type="title"/>
          </p:nvPr>
        </p:nvSpPr>
        <p:spPr>
          <a:xfrm>
            <a:off x="729450" y="1318650"/>
            <a:ext cx="76884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46" name="Google Shape;46;p6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7"/>
          <p:cNvSpPr/>
          <p:nvPr/>
        </p:nvSpPr>
        <p:spPr>
          <a:xfrm>
            <a:off x="0" y="0"/>
            <a:ext cx="9144000" cy="4878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49" name="Google Shape;49;p7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50" name="Google Shape;50;p7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1" name="Google Shape;51;p7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2" name="Google Shape;52;p7"/>
          <p:cNvSpPr txBox="1"/>
          <p:nvPr>
            <p:ph type="title"/>
          </p:nvPr>
        </p:nvSpPr>
        <p:spPr>
          <a:xfrm>
            <a:off x="730000" y="1318650"/>
            <a:ext cx="3300900" cy="1381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53" name="Google Shape;53;p7"/>
          <p:cNvSpPr txBox="1"/>
          <p:nvPr>
            <p:ph idx="1" type="body"/>
          </p:nvPr>
        </p:nvSpPr>
        <p:spPr>
          <a:xfrm>
            <a:off x="721225" y="2781725"/>
            <a:ext cx="3300900" cy="1597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54" name="Google Shape;54;p7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bg>
      <p:bgPr>
        <a:solidFill>
          <a:schemeClr val="accent3"/>
        </a:solidFill>
      </p:bgPr>
    </p:bg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56" name="Google Shape;56;p8"/>
          <p:cNvGrpSpPr/>
          <p:nvPr/>
        </p:nvGrpSpPr>
        <p:grpSpPr>
          <a:xfrm>
            <a:off x="830392" y="4169130"/>
            <a:ext cx="745763" cy="45826"/>
            <a:chOff x="4580561" y="2589004"/>
            <a:chExt cx="1064464" cy="25200"/>
          </a:xfrm>
        </p:grpSpPr>
        <p:sp>
          <p:nvSpPr>
            <p:cNvPr id="57" name="Google Shape;57;p8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58" name="Google Shape;58;p8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59" name="Google Shape;59;p8"/>
          <p:cNvSpPr txBox="1"/>
          <p:nvPr>
            <p:ph type="title"/>
          </p:nvPr>
        </p:nvSpPr>
        <p:spPr>
          <a:xfrm>
            <a:off x="729450" y="864300"/>
            <a:ext cx="7021200" cy="29850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/>
        </p:txBody>
      </p:sp>
      <p:sp>
        <p:nvSpPr>
          <p:cNvPr id="60" name="Google Shape;60;p8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grpSp>
        <p:nvGrpSpPr>
          <p:cNvPr id="63" name="Google Shape;63;p9"/>
          <p:cNvGrpSpPr/>
          <p:nvPr/>
        </p:nvGrpSpPr>
        <p:grpSpPr>
          <a:xfrm>
            <a:off x="830392" y="1191256"/>
            <a:ext cx="745763" cy="45826"/>
            <a:chOff x="4580561" y="2589004"/>
            <a:chExt cx="1064464" cy="25200"/>
          </a:xfrm>
        </p:grpSpPr>
        <p:sp>
          <p:nvSpPr>
            <p:cNvPr id="64" name="Google Shape;64;p9"/>
            <p:cNvSpPr/>
            <p:nvPr/>
          </p:nvSpPr>
          <p:spPr>
            <a:xfrm rot="-5400000">
              <a:off x="5366325" y="2335504"/>
              <a:ext cx="25200" cy="5322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  <p:sp>
          <p:nvSpPr>
            <p:cNvPr id="65" name="Google Shape;65;p9"/>
            <p:cNvSpPr/>
            <p:nvPr/>
          </p:nvSpPr>
          <p:spPr>
            <a:xfrm rot="-5400000">
              <a:off x="4836311" y="2333254"/>
              <a:ext cx="25200" cy="53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/>
            </a:p>
          </p:txBody>
        </p:sp>
      </p:grpSp>
      <p:sp>
        <p:nvSpPr>
          <p:cNvPr id="66" name="Google Shape;66;p9"/>
          <p:cNvSpPr txBox="1"/>
          <p:nvPr>
            <p:ph type="title"/>
          </p:nvPr>
        </p:nvSpPr>
        <p:spPr>
          <a:xfrm>
            <a:off x="730000" y="1318650"/>
            <a:ext cx="3300900" cy="1687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600"/>
              <a:buNone/>
              <a:defRPr sz="2600"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67" name="Google Shape;67;p9"/>
          <p:cNvSpPr txBox="1"/>
          <p:nvPr>
            <p:ph idx="1" type="subTitle"/>
          </p:nvPr>
        </p:nvSpPr>
        <p:spPr>
          <a:xfrm>
            <a:off x="724950" y="3161525"/>
            <a:ext cx="3300900" cy="7590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  <a:defRPr sz="1600"/>
            </a:lvl9pPr>
          </a:lstStyle>
          <a:p/>
        </p:txBody>
      </p:sp>
      <p:sp>
        <p:nvSpPr>
          <p:cNvPr id="68" name="Google Shape;68;p9"/>
          <p:cNvSpPr txBox="1"/>
          <p:nvPr>
            <p:ph idx="2" type="body"/>
          </p:nvPr>
        </p:nvSpPr>
        <p:spPr>
          <a:xfrm>
            <a:off x="5174225" y="1352625"/>
            <a:ext cx="3374400" cy="30255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indent="-298450" lvl="1" marL="9144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2pPr>
            <a:lvl3pPr indent="-298450" lvl="2" marL="13716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3pPr>
            <a:lvl4pPr indent="-298450" lvl="3" marL="18288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4pPr>
            <a:lvl5pPr indent="-298450" lvl="4" marL="22860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5pPr>
            <a:lvl6pPr indent="-298450" lvl="5" marL="2743200">
              <a:spcBef>
                <a:spcPts val="1600"/>
              </a:spcBef>
              <a:spcAft>
                <a:spcPts val="0"/>
              </a:spcAft>
              <a:buSzPts val="1100"/>
              <a:buChar char="■"/>
              <a:defRPr/>
            </a:lvl6pPr>
            <a:lvl7pPr indent="-298450" lvl="6" marL="3200400">
              <a:spcBef>
                <a:spcPts val="1600"/>
              </a:spcBef>
              <a:spcAft>
                <a:spcPts val="0"/>
              </a:spcAft>
              <a:buSzPts val="1100"/>
              <a:buChar char="●"/>
              <a:defRPr/>
            </a:lvl7pPr>
            <a:lvl8pPr indent="-298450" lvl="7" marL="3657600">
              <a:spcBef>
                <a:spcPts val="1600"/>
              </a:spcBef>
              <a:spcAft>
                <a:spcPts val="0"/>
              </a:spcAft>
              <a:buSzPts val="1100"/>
              <a:buChar char="○"/>
              <a:defRPr/>
            </a:lvl8pPr>
            <a:lvl9pPr indent="-298450" lvl="8" marL="4114800">
              <a:spcBef>
                <a:spcPts val="1600"/>
              </a:spcBef>
              <a:spcAft>
                <a:spcPts val="1600"/>
              </a:spcAft>
              <a:buSzPts val="1100"/>
              <a:buChar char="■"/>
              <a:defRPr/>
            </a:lvl9pPr>
          </a:lstStyle>
          <a:p/>
        </p:txBody>
      </p:sp>
      <p:sp>
        <p:nvSpPr>
          <p:cNvPr id="69" name="Google Shape;69;p9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70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0"/>
          <p:cNvSpPr txBox="1"/>
          <p:nvPr>
            <p:ph idx="1" type="body"/>
          </p:nvPr>
        </p:nvSpPr>
        <p:spPr>
          <a:xfrm>
            <a:off x="724950" y="4372551"/>
            <a:ext cx="7697400" cy="4605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300"/>
              <a:buNone/>
              <a:defRPr/>
            </a:lvl1pPr>
          </a:lstStyle>
          <a:p/>
        </p:txBody>
      </p:sp>
      <p:sp>
        <p:nvSpPr>
          <p:cNvPr id="72" name="Google Shape;72;p10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treamline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Font typeface="Raleway"/>
              <a:buNone/>
              <a:defRPr b="1" sz="2800">
                <a:latin typeface="Raleway"/>
                <a:ea typeface="Raleway"/>
                <a:cs typeface="Raleway"/>
                <a:sym typeface="Raleway"/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1115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300"/>
              <a:buFont typeface="Lato"/>
              <a:buChar char="●"/>
              <a:defRPr sz="13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indent="-29845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indent="-29845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indent="-29845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indent="-29845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indent="-29845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indent="-29845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●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indent="-29845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accent1"/>
              </a:buClr>
              <a:buSzPts val="1100"/>
              <a:buFont typeface="Lato"/>
              <a:buChar char="○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indent="-29845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accent1"/>
              </a:buClr>
              <a:buSzPts val="1100"/>
              <a:buFont typeface="Lato"/>
              <a:buChar char="■"/>
              <a:defRPr sz="11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536302" y="4749851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1pPr>
            <a:lvl2pPr lvl="1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2pPr>
            <a:lvl3pPr lvl="2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3pPr>
            <a:lvl4pPr lvl="3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4pPr>
            <a:lvl5pPr lvl="4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5pPr>
            <a:lvl6pPr lvl="5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6pPr>
            <a:lvl7pPr lvl="6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7pPr>
            <a:lvl8pPr lvl="7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8pPr>
            <a:lvl9pPr lvl="8" algn="r">
              <a:buNone/>
              <a:defRPr sz="10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7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.jp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1.gif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1.gif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2.gif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9.xml"/><Relationship Id="rId3" Type="http://schemas.openxmlformats.org/officeDocument/2006/relationships/hyperlink" Target="http://drive.google.com/file/d/1cTOwun269meImbpfzAd0ArS5AW1fwlU3/view" TargetMode="External"/><Relationship Id="rId4" Type="http://schemas.openxmlformats.org/officeDocument/2006/relationships/image" Target="../media/image4.jpg"/><Relationship Id="rId5" Type="http://schemas.openxmlformats.org/officeDocument/2006/relationships/hyperlink" Target="http://drive.google.com/file/d/1L-T5aMt2Q0C1G-iAf9DiTLr_0PXushmW/view" TargetMode="External"/><Relationship Id="rId6" Type="http://schemas.openxmlformats.org/officeDocument/2006/relationships/image" Target="../media/image6.jp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0.xml"/><Relationship Id="rId3" Type="http://schemas.openxmlformats.org/officeDocument/2006/relationships/hyperlink" Target="http://drive.google.com/file/d/1QJAmdos1o83umnWR-uYa6b-KCrdNfyz_/view" TargetMode="External"/><Relationship Id="rId4" Type="http://schemas.openxmlformats.org/officeDocument/2006/relationships/image" Target="../media/image3.jpg"/><Relationship Id="rId5" Type="http://schemas.openxmlformats.org/officeDocument/2006/relationships/hyperlink" Target="http://drive.google.com/file/d/11Mf1w1rdJQWU_wdhwrijcbtpFSyMzjfK/view" TargetMode="External"/><Relationship Id="rId6" Type="http://schemas.openxmlformats.org/officeDocument/2006/relationships/image" Target="../media/image9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1.xml"/><Relationship Id="rId3" Type="http://schemas.openxmlformats.org/officeDocument/2006/relationships/hyperlink" Target="http://drive.google.com/file/d/1XT5vO85GULAhK4wkPQfBkn1CVetuarMg/view" TargetMode="External"/><Relationship Id="rId4" Type="http://schemas.openxmlformats.org/officeDocument/2006/relationships/image" Target="../media/image8.jpg"/><Relationship Id="rId5" Type="http://schemas.openxmlformats.org/officeDocument/2006/relationships/hyperlink" Target="http://drive.google.com/file/d/1Hg34zZccDoNKNmx0jnOdkEO62HofXudP/view" TargetMode="External"/><Relationship Id="rId6" Type="http://schemas.openxmlformats.org/officeDocument/2006/relationships/image" Target="../media/image5.jpg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2.xml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3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0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3"/>
          <p:cNvSpPr txBox="1"/>
          <p:nvPr>
            <p:ph type="ctrTitle"/>
          </p:nvPr>
        </p:nvSpPr>
        <p:spPr>
          <a:xfrm>
            <a:off x="729450" y="1322450"/>
            <a:ext cx="7688100" cy="1664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Project Faraday</a:t>
            </a:r>
            <a:endParaRPr/>
          </a:p>
        </p:txBody>
      </p:sp>
      <p:sp>
        <p:nvSpPr>
          <p:cNvPr id="87" name="Google Shape;87;p13"/>
          <p:cNvSpPr txBox="1"/>
          <p:nvPr>
            <p:ph idx="1" type="subTitle"/>
          </p:nvPr>
        </p:nvSpPr>
        <p:spPr>
          <a:xfrm>
            <a:off x="729627" y="3172900"/>
            <a:ext cx="7688100" cy="541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/>
              <a:t>Anton Mihai - Avram Cosmin - Badita Georgian</a:t>
            </a:r>
            <a:endParaRPr sz="140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p22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they work - YOLO</a:t>
            </a:r>
            <a:endParaRPr/>
          </a:p>
        </p:txBody>
      </p:sp>
      <p:sp>
        <p:nvSpPr>
          <p:cNvPr id="142" name="Google Shape;142;p22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Looks at the image once, hence the name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Splits the image into an SxS grid -&gt; predicts a class for each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Pros: real-time detection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Cons: struggles with small objects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6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7" name="Google Shape;147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3999" cy="54463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p2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Our approach</a:t>
            </a:r>
            <a:endParaRPr/>
          </a:p>
        </p:txBody>
      </p:sp>
      <p:sp>
        <p:nvSpPr>
          <p:cNvPr id="153" name="Google Shape;153;p24"/>
          <p:cNvSpPr/>
          <p:nvPr/>
        </p:nvSpPr>
        <p:spPr>
          <a:xfrm>
            <a:off x="491125" y="3130225"/>
            <a:ext cx="2366100" cy="110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4" name="Google Shape;154;p24"/>
          <p:cNvSpPr/>
          <p:nvPr/>
        </p:nvSpPr>
        <p:spPr>
          <a:xfrm>
            <a:off x="3390750" y="3130225"/>
            <a:ext cx="2366100" cy="110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5" name="Google Shape;155;p24"/>
          <p:cNvSpPr/>
          <p:nvPr/>
        </p:nvSpPr>
        <p:spPr>
          <a:xfrm>
            <a:off x="6290375" y="3130225"/>
            <a:ext cx="2366100" cy="1102800"/>
          </a:xfrm>
          <a:prstGeom prst="roundRect">
            <a:avLst>
              <a:gd fmla="val 16667" name="adj"/>
            </a:avLst>
          </a:prstGeom>
          <a:solidFill>
            <a:schemeClr val="lt2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56" name="Google Shape;156;p24"/>
          <p:cNvSpPr txBox="1"/>
          <p:nvPr/>
        </p:nvSpPr>
        <p:spPr>
          <a:xfrm>
            <a:off x="862275" y="1965175"/>
            <a:ext cx="4612200" cy="661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1800"/>
              <a:buFont typeface="Lato"/>
              <a:buChar char="-"/>
            </a:pPr>
            <a:r>
              <a:rPr lang="en" sz="1800">
                <a:solidFill>
                  <a:schemeClr val="accent1"/>
                </a:solidFill>
                <a:latin typeface="Lato"/>
                <a:ea typeface="Lato"/>
                <a:cs typeface="Lato"/>
                <a:sym typeface="Lato"/>
              </a:rPr>
              <a:t>3 step pipeline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7" name="Google Shape;157;p24"/>
          <p:cNvSpPr txBox="1"/>
          <p:nvPr/>
        </p:nvSpPr>
        <p:spPr>
          <a:xfrm>
            <a:off x="781825" y="3411000"/>
            <a:ext cx="19251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Object detection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8" name="Google Shape;158;p24"/>
          <p:cNvSpPr txBox="1"/>
          <p:nvPr/>
        </p:nvSpPr>
        <p:spPr>
          <a:xfrm>
            <a:off x="3539300" y="3358825"/>
            <a:ext cx="2062200" cy="771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Pedestrian tracking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159" name="Google Shape;159;p24"/>
          <p:cNvSpPr txBox="1"/>
          <p:nvPr/>
        </p:nvSpPr>
        <p:spPr>
          <a:xfrm>
            <a:off x="6487025" y="3411000"/>
            <a:ext cx="2062200" cy="87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latin typeface="Lato"/>
                <a:ea typeface="Lato"/>
                <a:cs typeface="Lato"/>
                <a:sym typeface="Lato"/>
              </a:rPr>
              <a:t>Action prediction</a:t>
            </a:r>
            <a:endParaRPr sz="1800">
              <a:latin typeface="Lato"/>
              <a:ea typeface="Lato"/>
              <a:cs typeface="Lato"/>
              <a:sym typeface="Lato"/>
            </a:endParaRPr>
          </a:p>
        </p:txBody>
      </p:sp>
      <p:cxnSp>
        <p:nvCxnSpPr>
          <p:cNvPr id="160" name="Google Shape;160;p24"/>
          <p:cNvCxnSpPr>
            <a:stCxn id="153" idx="3"/>
            <a:endCxn id="154" idx="1"/>
          </p:cNvCxnSpPr>
          <p:nvPr/>
        </p:nvCxnSpPr>
        <p:spPr>
          <a:xfrm>
            <a:off x="2857225" y="3681625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  <p:cxnSp>
        <p:nvCxnSpPr>
          <p:cNvPr id="161" name="Google Shape;161;p24"/>
          <p:cNvCxnSpPr>
            <a:stCxn id="154" idx="3"/>
            <a:endCxn id="155" idx="1"/>
          </p:cNvCxnSpPr>
          <p:nvPr/>
        </p:nvCxnSpPr>
        <p:spPr>
          <a:xfrm>
            <a:off x="5756850" y="3681625"/>
            <a:ext cx="533400" cy="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solid"/>
            <a:round/>
            <a:headEnd len="med" w="med" type="none"/>
            <a:tailEnd len="med" w="med" type="triangle"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65" name="Shape 1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Google Shape;166;p2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67" name="Google Shape;167;p2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Using Yolo due to real time demands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Retrained model to have a higher bias on pedestrians</a:t>
            </a:r>
            <a:endParaRPr sz="1600"/>
          </a:p>
        </p:txBody>
      </p:sp>
      <p:pic>
        <p:nvPicPr>
          <p:cNvPr id="168" name="Google Shape;16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44300" y="3062425"/>
            <a:ext cx="3699699" cy="2081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2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2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Pedestrian tracking</a:t>
            </a:r>
            <a:endParaRPr/>
          </a:p>
        </p:txBody>
      </p:sp>
      <p:sp>
        <p:nvSpPr>
          <p:cNvPr id="174" name="Google Shape;174;p26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Using DeepSort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Using a technique similar to clustering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Assigning an unique ID for each pedestrian</a:t>
            </a:r>
            <a:endParaRPr sz="1600"/>
          </a:p>
        </p:txBody>
      </p:sp>
      <p:pic>
        <p:nvPicPr>
          <p:cNvPr id="175" name="Google Shape;175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499275" y="3138225"/>
            <a:ext cx="2918876" cy="16443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9" name="Shape 1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0" name="Google Shape;180;p2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81" name="Google Shape;181;p2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2" name="Google Shape;182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-27000"/>
            <a:ext cx="9144000" cy="515112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2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Anomaly detection</a:t>
            </a:r>
            <a:endParaRPr/>
          </a:p>
        </p:txBody>
      </p:sp>
      <p:sp>
        <p:nvSpPr>
          <p:cNvPr id="188" name="Google Shape;188;p2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Using LSTM autoencoders for learning the normal flow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Errors in reconstruction -&gt; anomaly in walking pattern</a:t>
            </a:r>
            <a:endParaRPr sz="1600"/>
          </a:p>
        </p:txBody>
      </p:sp>
      <p:pic>
        <p:nvPicPr>
          <p:cNvPr id="189" name="Google Shape;189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90750" y="3098125"/>
            <a:ext cx="4762500" cy="1905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Improvements	</a:t>
            </a:r>
            <a:endParaRPr/>
          </a:p>
        </p:txBody>
      </p:sp>
      <p:sp>
        <p:nvSpPr>
          <p:cNvPr id="195" name="Google Shape;195;p2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Trained on custom datasets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Retrained with bias on pedestrians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Custom configuration for better predictions</a:t>
            </a:r>
            <a:endParaRPr sz="1600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3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Real tests</a:t>
            </a:r>
            <a:endParaRPr/>
          </a:p>
        </p:txBody>
      </p:sp>
      <p:sp>
        <p:nvSpPr>
          <p:cNvPr id="201" name="Google Shape;201;p30"/>
          <p:cNvSpPr txBox="1"/>
          <p:nvPr/>
        </p:nvSpPr>
        <p:spPr>
          <a:xfrm>
            <a:off x="729450" y="2041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1800">
                <a:solidFill>
                  <a:srgbClr val="595959"/>
                </a:solidFill>
              </a:rPr>
              <a:t>We’ll present 3 cases, so we can compare the two algorithms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Pedestrians seen from above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Traffic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●"/>
            </a:pPr>
            <a:r>
              <a:rPr lang="en" sz="1800">
                <a:solidFill>
                  <a:srgbClr val="595959"/>
                </a:solidFill>
              </a:rPr>
              <a:t>Close pedestrians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05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1"/>
          <p:cNvSpPr txBox="1"/>
          <p:nvPr>
            <p:ph type="title"/>
          </p:nvPr>
        </p:nvSpPr>
        <p:spPr>
          <a:xfrm>
            <a:off x="2408475" y="2461725"/>
            <a:ext cx="4108200" cy="18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Pedestrians seen </a:t>
            </a:r>
            <a:endParaRPr sz="2000"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from above</a:t>
            </a:r>
            <a:endParaRPr sz="2000"/>
          </a:p>
        </p:txBody>
      </p:sp>
      <p:pic>
        <p:nvPicPr>
          <p:cNvPr id="207" name="Google Shape;207;p31" title="result_darknet_yolov3.avi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2700" y="1162300"/>
            <a:ext cx="2149300" cy="382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08" name="Google Shape;208;p31" title="result_deep_sort.avi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018575" y="1123225"/>
            <a:ext cx="2149300" cy="3820978"/>
          </a:xfrm>
          <a:prstGeom prst="rect">
            <a:avLst/>
          </a:prstGeom>
          <a:noFill/>
          <a:ln>
            <a:noFill/>
          </a:ln>
        </p:spPr>
      </p:pic>
      <p:sp>
        <p:nvSpPr>
          <p:cNvPr id="209" name="Google Shape;209;p31"/>
          <p:cNvSpPr txBox="1"/>
          <p:nvPr/>
        </p:nvSpPr>
        <p:spPr>
          <a:xfrm>
            <a:off x="1414875" y="637000"/>
            <a:ext cx="45024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Yolo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0" name="Google Shape;210;p31"/>
          <p:cNvSpPr txBox="1"/>
          <p:nvPr/>
        </p:nvSpPr>
        <p:spPr>
          <a:xfrm>
            <a:off x="6602650" y="597925"/>
            <a:ext cx="45024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Deepsort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1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Contents</a:t>
            </a:r>
            <a:endParaRPr/>
          </a:p>
        </p:txBody>
      </p:sp>
      <p:sp>
        <p:nvSpPr>
          <p:cNvPr id="93" name="Google Shape;93;p14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Purpose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Proposed solution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Object detection techniques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Our approach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Improvements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Real tests</a:t>
            </a:r>
            <a:endParaRPr sz="1800"/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-"/>
            </a:pPr>
            <a:r>
              <a:rPr lang="en" sz="1800"/>
              <a:t>Future work</a:t>
            </a:r>
            <a:endParaRPr sz="1800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15" name="Google Shape;215;p32" title="result_2_deep_sort.avi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74325" y="1091138"/>
            <a:ext cx="2149300" cy="3820978"/>
          </a:xfrm>
          <a:prstGeom prst="rect">
            <a:avLst/>
          </a:prstGeom>
          <a:noFill/>
          <a:ln>
            <a:noFill/>
          </a:ln>
        </p:spPr>
      </p:pic>
      <p:pic>
        <p:nvPicPr>
          <p:cNvPr id="216" name="Google Shape;216;p32" title="result_2_yolo.avi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727300" y="1091138"/>
            <a:ext cx="2149300" cy="3820978"/>
          </a:xfrm>
          <a:prstGeom prst="rect">
            <a:avLst/>
          </a:prstGeom>
          <a:noFill/>
          <a:ln>
            <a:noFill/>
          </a:ln>
        </p:spPr>
      </p:pic>
      <p:sp>
        <p:nvSpPr>
          <p:cNvPr id="217" name="Google Shape;217;p32"/>
          <p:cNvSpPr txBox="1"/>
          <p:nvPr>
            <p:ph type="title"/>
          </p:nvPr>
        </p:nvSpPr>
        <p:spPr>
          <a:xfrm>
            <a:off x="2408475" y="2461725"/>
            <a:ext cx="4108200" cy="18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Traffic</a:t>
            </a:r>
            <a:endParaRPr sz="2000"/>
          </a:p>
        </p:txBody>
      </p:sp>
      <p:sp>
        <p:nvSpPr>
          <p:cNvPr id="218" name="Google Shape;218;p32"/>
          <p:cNvSpPr txBox="1"/>
          <p:nvPr/>
        </p:nvSpPr>
        <p:spPr>
          <a:xfrm>
            <a:off x="1414875" y="637000"/>
            <a:ext cx="45024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Yolo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19" name="Google Shape;219;p32"/>
          <p:cNvSpPr txBox="1"/>
          <p:nvPr/>
        </p:nvSpPr>
        <p:spPr>
          <a:xfrm>
            <a:off x="6602650" y="597925"/>
            <a:ext cx="45024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Deepsort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23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4" name="Google Shape;224;p33" title="result_preople_yolo.avi">
            <a:hlinkClick r:id="rId3"/>
          </p:cNvPr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02550" y="1105574"/>
            <a:ext cx="2226450" cy="3958152"/>
          </a:xfrm>
          <a:prstGeom prst="rect">
            <a:avLst/>
          </a:prstGeom>
          <a:noFill/>
          <a:ln>
            <a:noFill/>
          </a:ln>
        </p:spPr>
      </p:pic>
      <p:pic>
        <p:nvPicPr>
          <p:cNvPr id="225" name="Google Shape;225;p33" title="people_result_deep_sort.avi">
            <a:hlinkClick r:id="rId5"/>
          </p:cNvPr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5989275" y="1174163"/>
            <a:ext cx="2149300" cy="3820978"/>
          </a:xfrm>
          <a:prstGeom prst="rect">
            <a:avLst/>
          </a:prstGeom>
          <a:noFill/>
          <a:ln>
            <a:noFill/>
          </a:ln>
        </p:spPr>
      </p:pic>
      <p:sp>
        <p:nvSpPr>
          <p:cNvPr id="226" name="Google Shape;226;p33"/>
          <p:cNvSpPr txBox="1"/>
          <p:nvPr>
            <p:ph type="title"/>
          </p:nvPr>
        </p:nvSpPr>
        <p:spPr>
          <a:xfrm>
            <a:off x="2408475" y="2461725"/>
            <a:ext cx="4108200" cy="1831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2000"/>
              <a:t>Close pedestrians</a:t>
            </a:r>
            <a:endParaRPr sz="2000"/>
          </a:p>
        </p:txBody>
      </p:sp>
      <p:sp>
        <p:nvSpPr>
          <p:cNvPr id="227" name="Google Shape;227;p33"/>
          <p:cNvSpPr txBox="1"/>
          <p:nvPr/>
        </p:nvSpPr>
        <p:spPr>
          <a:xfrm>
            <a:off x="1414875" y="637000"/>
            <a:ext cx="45024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Yolo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  <p:sp>
        <p:nvSpPr>
          <p:cNvPr id="228" name="Google Shape;228;p33"/>
          <p:cNvSpPr txBox="1"/>
          <p:nvPr/>
        </p:nvSpPr>
        <p:spPr>
          <a:xfrm>
            <a:off x="6602650" y="597925"/>
            <a:ext cx="4502400" cy="52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latin typeface="Lato"/>
                <a:ea typeface="Lato"/>
                <a:cs typeface="Lato"/>
                <a:sym typeface="Lato"/>
              </a:rPr>
              <a:t>Deepsort</a:t>
            </a:r>
            <a:endParaRPr>
              <a:latin typeface="Lato"/>
              <a:ea typeface="Lato"/>
              <a:cs typeface="Lato"/>
              <a:sym typeface="Lato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2" name="Shape 2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3" name="Google Shape;233;p34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Future work</a:t>
            </a:r>
            <a:endParaRPr/>
          </a:p>
        </p:txBody>
      </p:sp>
      <p:sp>
        <p:nvSpPr>
          <p:cNvPr id="234" name="Google Shape;234;p34"/>
          <p:cNvSpPr txBox="1"/>
          <p:nvPr/>
        </p:nvSpPr>
        <p:spPr>
          <a:xfrm>
            <a:off x="729450" y="2041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Anomaly detection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Further training of the models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3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Conclusion</a:t>
            </a:r>
            <a:endParaRPr/>
          </a:p>
        </p:txBody>
      </p:sp>
      <p:sp>
        <p:nvSpPr>
          <p:cNvPr id="240" name="Google Shape;240;p35"/>
          <p:cNvSpPr txBox="1"/>
          <p:nvPr/>
        </p:nvSpPr>
        <p:spPr>
          <a:xfrm>
            <a:off x="729450" y="204145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5% better model after transfer learning</a:t>
            </a:r>
            <a:endParaRPr sz="1800">
              <a:solidFill>
                <a:srgbClr val="595959"/>
              </a:solidFill>
            </a:endParaRPr>
          </a:p>
          <a:p>
            <a:pPr indent="-3429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Clr>
                <a:srgbClr val="595959"/>
              </a:buClr>
              <a:buSzPts val="1800"/>
              <a:buChar char="-"/>
            </a:pPr>
            <a:r>
              <a:rPr lang="en" sz="1800">
                <a:solidFill>
                  <a:srgbClr val="595959"/>
                </a:solidFill>
              </a:rPr>
              <a:t>IoU increased</a:t>
            </a:r>
            <a:endParaRPr sz="1800">
              <a:solidFill>
                <a:srgbClr val="595959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5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Purpose	</a:t>
            </a:r>
            <a:endParaRPr/>
          </a:p>
        </p:txBody>
      </p:sp>
      <p:sp>
        <p:nvSpPr>
          <p:cNvPr id="99" name="Google Shape;99;p15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457200" lvl="0" marL="0" rtl="0" algn="l">
              <a:lnSpc>
                <a:spcPct val="200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 sz="1800"/>
              <a:t>Bring safety to the streets by building an autonomous system for pedestrian tracking and action prediction.</a:t>
            </a:r>
            <a:endParaRPr sz="18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6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05" name="Google Shape;105;p16"/>
          <p:cNvSpPr txBox="1"/>
          <p:nvPr>
            <p:ph idx="1" type="body"/>
          </p:nvPr>
        </p:nvSpPr>
        <p:spPr>
          <a:xfrm>
            <a:off x="729450" y="2711500"/>
            <a:ext cx="7688700" cy="1628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YOLOv3 and DeepSort algorithms for an accurate and fast object detection</a:t>
            </a:r>
            <a:endParaRPr sz="1600"/>
          </a:p>
          <a:p>
            <a:pPr indent="-330200" lvl="0" marL="457200" rtl="0" algn="l"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Anomaly detection algorithms</a:t>
            </a:r>
            <a:endParaRPr sz="1600"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 sz="16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7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Proposed solution</a:t>
            </a:r>
            <a:endParaRPr/>
          </a:p>
        </p:txBody>
      </p:sp>
      <p:sp>
        <p:nvSpPr>
          <p:cNvPr id="111" name="Google Shape;111;p17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2" name="Google Shape;11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1" y="-362477"/>
            <a:ext cx="9010701" cy="605537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6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8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Object detection	</a:t>
            </a:r>
            <a:endParaRPr/>
          </a:p>
        </p:txBody>
      </p:sp>
      <p:sp>
        <p:nvSpPr>
          <p:cNvPr id="118" name="Google Shape;118;p18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Sliding window with CNN prediction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R-CNN detection</a:t>
            </a:r>
            <a:endParaRPr sz="1600"/>
          </a:p>
          <a:p>
            <a:pPr indent="-33020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600"/>
              <a:buChar char="-"/>
            </a:pPr>
            <a:r>
              <a:rPr lang="en" sz="1600"/>
              <a:t>YOLO - you only look once</a:t>
            </a:r>
            <a:endParaRPr sz="16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19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they work - CNN + sliding window</a:t>
            </a:r>
            <a:endParaRPr/>
          </a:p>
        </p:txBody>
      </p:sp>
      <p:sp>
        <p:nvSpPr>
          <p:cNvPr id="124" name="Google Shape;124;p19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Fixed size sliding windows on each possible location on the picture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Prediction for each iteration -&gt; select the most probable class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Pros: high precision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Cons: time and memory consuming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20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they work - R-CNN</a:t>
            </a:r>
            <a:endParaRPr/>
          </a:p>
        </p:txBody>
      </p:sp>
      <p:sp>
        <p:nvSpPr>
          <p:cNvPr id="130" name="Google Shape;130;p20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Selective search for regions in the image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Prediction for a fixed number of regions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Pros: high precision, a bit faster that the sliding window approach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Cons: still not real-time</a:t>
            </a:r>
            <a:endParaRPr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p21"/>
          <p:cNvSpPr txBox="1"/>
          <p:nvPr>
            <p:ph type="title"/>
          </p:nvPr>
        </p:nvSpPr>
        <p:spPr>
          <a:xfrm>
            <a:off x="729450" y="1318650"/>
            <a:ext cx="7688700" cy="5352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How do they work - Fast R-CNN</a:t>
            </a:r>
            <a:endParaRPr/>
          </a:p>
        </p:txBody>
      </p:sp>
      <p:sp>
        <p:nvSpPr>
          <p:cNvPr id="136" name="Google Shape;136;p21"/>
          <p:cNvSpPr txBox="1"/>
          <p:nvPr>
            <p:ph idx="1" type="body"/>
          </p:nvPr>
        </p:nvSpPr>
        <p:spPr>
          <a:xfrm>
            <a:off x="729450" y="2078875"/>
            <a:ext cx="7688700" cy="2261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Creates feature map before selective search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Merges multiple overlapping bounding boxes</a:t>
            </a:r>
            <a:endParaRPr/>
          </a:p>
          <a:p>
            <a:pPr indent="0" lvl="0" marL="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	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160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Pros: high precision, a bit faster that the sliding window approach</a:t>
            </a:r>
            <a:endParaRPr/>
          </a:p>
          <a:p>
            <a:pPr indent="-311150" lvl="0" marL="457200" rtl="0" algn="l">
              <a:lnSpc>
                <a:spcPct val="200000"/>
              </a:lnSpc>
              <a:spcBef>
                <a:spcPts val="0"/>
              </a:spcBef>
              <a:spcAft>
                <a:spcPts val="0"/>
              </a:spcAft>
              <a:buSzPts val="1300"/>
              <a:buChar char="-"/>
            </a:pPr>
            <a:r>
              <a:rPr lang="en"/>
              <a:t>Cons: still not real-time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treamline">
  <a:themeElements>
    <a:clrScheme name="Streamline">
      <a:dk1>
        <a:srgbClr val="1A9988"/>
      </a:dk1>
      <a:lt1>
        <a:srgbClr val="FFFFFF"/>
      </a:lt1>
      <a:dk2>
        <a:srgbClr val="1A1A1A"/>
      </a:dk2>
      <a:lt2>
        <a:srgbClr val="E9EDEE"/>
      </a:lt2>
      <a:accent1>
        <a:srgbClr val="595959"/>
      </a:accent1>
      <a:accent2>
        <a:srgbClr val="6AA4C8"/>
      </a:accent2>
      <a:accent3>
        <a:srgbClr val="EB5600"/>
      </a:accent3>
      <a:accent4>
        <a:srgbClr val="A2FFE8"/>
      </a:accent4>
      <a:accent5>
        <a:srgbClr val="1C3678"/>
      </a:accent5>
      <a:accent6>
        <a:srgbClr val="FFB8A2"/>
      </a:accent6>
      <a:hlink>
        <a:srgbClr val="1C3678"/>
      </a:hlink>
      <a:folHlink>
        <a:srgbClr val="1C3678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